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3"/>
  </p:sldMasterIdLst>
  <p:notesMasterIdLst>
    <p:notesMasterId r:id="rId48"/>
  </p:notesMasterIdLst>
  <p:sldIdLst>
    <p:sldId id="256" r:id="rId4"/>
    <p:sldId id="257" r:id="rId5"/>
    <p:sldId id="285" r:id="rId6"/>
    <p:sldId id="287" r:id="rId7"/>
    <p:sldId id="293" r:id="rId8"/>
    <p:sldId id="288" r:id="rId9"/>
    <p:sldId id="294" r:id="rId10"/>
    <p:sldId id="295" r:id="rId11"/>
    <p:sldId id="296" r:id="rId12"/>
    <p:sldId id="302" r:id="rId13"/>
    <p:sldId id="301" r:id="rId14"/>
    <p:sldId id="297" r:id="rId15"/>
    <p:sldId id="299" r:id="rId16"/>
    <p:sldId id="318" r:id="rId17"/>
    <p:sldId id="329" r:id="rId18"/>
    <p:sldId id="327" r:id="rId19"/>
    <p:sldId id="332" r:id="rId20"/>
    <p:sldId id="333" r:id="rId21"/>
    <p:sldId id="331" r:id="rId22"/>
    <p:sldId id="334" r:id="rId23"/>
    <p:sldId id="335" r:id="rId24"/>
    <p:sldId id="348" r:id="rId25"/>
    <p:sldId id="349" r:id="rId26"/>
    <p:sldId id="350" r:id="rId27"/>
    <p:sldId id="347" r:id="rId28"/>
    <p:sldId id="338" r:id="rId29"/>
    <p:sldId id="337" r:id="rId30"/>
    <p:sldId id="336" r:id="rId31"/>
    <p:sldId id="341" r:id="rId32"/>
    <p:sldId id="339" r:id="rId33"/>
    <p:sldId id="340" r:id="rId34"/>
    <p:sldId id="344" r:id="rId35"/>
    <p:sldId id="343" r:id="rId36"/>
    <p:sldId id="342" r:id="rId37"/>
    <p:sldId id="345" r:id="rId38"/>
    <p:sldId id="346" r:id="rId39"/>
    <p:sldId id="298" r:id="rId40"/>
    <p:sldId id="351" r:id="rId41"/>
    <p:sldId id="352" r:id="rId42"/>
    <p:sldId id="353" r:id="rId43"/>
    <p:sldId id="320" r:id="rId44"/>
    <p:sldId id="309" r:id="rId45"/>
    <p:sldId id="307" r:id="rId46"/>
    <p:sldId id="278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Raleway ExtraBold" pitchFamily="2" charset="0"/>
      <p:bold r:id="rId57"/>
      <p:boldItalic r:id="rId58"/>
    </p:embeddedFont>
    <p:embeddedFont>
      <p:font typeface="Work Sans Light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64E1B-7316-4ACF-9287-6B56DBEFDBD1}" v="1" dt="2022-08-16T02:55:28.763"/>
    <p1510:client id="{68BB573C-EB4B-49E6-8C0C-29F9DD070EC0}" v="1" dt="2022-08-15T13:28:25.881"/>
    <p1510:client id="{EE2645FD-8974-4CA7-954E-FED9248EF0B5}" v="3" dt="2022-08-16T04:05:01.922"/>
    <p1510:client id="{F19B9AA0-C324-471D-98B2-C36604E439A8}" v="2" dt="2022-08-16T03:47:52.145"/>
  </p1510:revLst>
</p1510:revInfo>
</file>

<file path=ppt/tableStyles.xml><?xml version="1.0" encoding="utf-8"?>
<a:tblStyleLst xmlns:a="http://schemas.openxmlformats.org/drawingml/2006/main" def="{423D2DF9-54E5-4150-897F-9C3A210A8CF3}">
  <a:tblStyle styleId="{423D2DF9-54E5-4150-897F-9C3A210A8C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1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BCE10880" userId="S::somardh.jaiswal2020@vitbhopal.ac.in::b73ea0eb-a324-4377-b9c9-58eef7dc331b" providerId="AD" clId="Web-{25C64E1B-7316-4ACF-9287-6B56DBEFDBD1}"/>
    <pc:docChg chg="modSld">
      <pc:chgData name="20BCE10880" userId="S::somardh.jaiswal2020@vitbhopal.ac.in::b73ea0eb-a324-4377-b9c9-58eef7dc331b" providerId="AD" clId="Web-{25C64E1B-7316-4ACF-9287-6B56DBEFDBD1}" dt="2022-08-16T02:55:28.763" v="0" actId="1076"/>
      <pc:docMkLst>
        <pc:docMk/>
      </pc:docMkLst>
      <pc:sldChg chg="modSp">
        <pc:chgData name="20BCE10880" userId="S::somardh.jaiswal2020@vitbhopal.ac.in::b73ea0eb-a324-4377-b9c9-58eef7dc331b" providerId="AD" clId="Web-{25C64E1B-7316-4ACF-9287-6B56DBEFDBD1}" dt="2022-08-16T02:55:28.763" v="0" actId="1076"/>
        <pc:sldMkLst>
          <pc:docMk/>
          <pc:sldMk cId="3899628202" sldId="347"/>
        </pc:sldMkLst>
        <pc:picChg chg="mod">
          <ac:chgData name="20BCE10880" userId="S::somardh.jaiswal2020@vitbhopal.ac.in::b73ea0eb-a324-4377-b9c9-58eef7dc331b" providerId="AD" clId="Web-{25C64E1B-7316-4ACF-9287-6B56DBEFDBD1}" dt="2022-08-16T02:55:28.763" v="0" actId="1076"/>
          <ac:picMkLst>
            <pc:docMk/>
            <pc:sldMk cId="3899628202" sldId="347"/>
            <ac:picMk id="5" creationId="{6DBF88E3-F490-F171-C984-0AEC0D5632B3}"/>
          </ac:picMkLst>
        </pc:picChg>
      </pc:sldChg>
    </pc:docChg>
  </pc:docChgLst>
  <pc:docChgLst>
    <pc:chgData name="20BCE10751" userId="S::lalit.sharma2020@vitbhopal.ac.in::8e7bde01-4b4e-4c91-91a5-8153e5a63d19" providerId="AD" clId="Web-{F19B9AA0-C324-471D-98B2-C36604E439A8}"/>
    <pc:docChg chg="modSld">
      <pc:chgData name="20BCE10751" userId="S::lalit.sharma2020@vitbhopal.ac.in::8e7bde01-4b4e-4c91-91a5-8153e5a63d19" providerId="AD" clId="Web-{F19B9AA0-C324-471D-98B2-C36604E439A8}" dt="2022-08-16T03:47:52.145" v="1" actId="1076"/>
      <pc:docMkLst>
        <pc:docMk/>
      </pc:docMkLst>
      <pc:sldChg chg="modSp">
        <pc:chgData name="20BCE10751" userId="S::lalit.sharma2020@vitbhopal.ac.in::8e7bde01-4b4e-4c91-91a5-8153e5a63d19" providerId="AD" clId="Web-{F19B9AA0-C324-471D-98B2-C36604E439A8}" dt="2022-08-16T03:47:52.145" v="1" actId="1076"/>
        <pc:sldMkLst>
          <pc:docMk/>
          <pc:sldMk cId="2558288020" sldId="345"/>
        </pc:sldMkLst>
        <pc:picChg chg="mod">
          <ac:chgData name="20BCE10751" userId="S::lalit.sharma2020@vitbhopal.ac.in::8e7bde01-4b4e-4c91-91a5-8153e5a63d19" providerId="AD" clId="Web-{F19B9AA0-C324-471D-98B2-C36604E439A8}" dt="2022-08-16T03:47:52.145" v="1" actId="1076"/>
          <ac:picMkLst>
            <pc:docMk/>
            <pc:sldMk cId="2558288020" sldId="345"/>
            <ac:picMk id="4" creationId="{40C50FC8-3EB6-B148-2A0E-DB27C3CD1712}"/>
          </ac:picMkLst>
        </pc:picChg>
      </pc:sldChg>
      <pc:sldChg chg="modSp">
        <pc:chgData name="20BCE10751" userId="S::lalit.sharma2020@vitbhopal.ac.in::8e7bde01-4b4e-4c91-91a5-8153e5a63d19" providerId="AD" clId="Web-{F19B9AA0-C324-471D-98B2-C36604E439A8}" dt="2022-08-16T03:43:55.746" v="0" actId="1076"/>
        <pc:sldMkLst>
          <pc:docMk/>
          <pc:sldMk cId="558760174" sldId="349"/>
        </pc:sldMkLst>
        <pc:picChg chg="mod">
          <ac:chgData name="20BCE10751" userId="S::lalit.sharma2020@vitbhopal.ac.in::8e7bde01-4b4e-4c91-91a5-8153e5a63d19" providerId="AD" clId="Web-{F19B9AA0-C324-471D-98B2-C36604E439A8}" dt="2022-08-16T03:43:55.746" v="0" actId="1076"/>
          <ac:picMkLst>
            <pc:docMk/>
            <pc:sldMk cId="558760174" sldId="349"/>
            <ac:picMk id="3" creationId="{8D1C1EB1-F86F-ADBE-1537-4F1E3ABB729A}"/>
          </ac:picMkLst>
        </pc:picChg>
      </pc:sldChg>
    </pc:docChg>
  </pc:docChgLst>
  <pc:docChgLst>
    <pc:chgData name="20BCE10751" userId="S::lalit.sharma2020@vitbhopal.ac.in::8e7bde01-4b4e-4c91-91a5-8153e5a63d19" providerId="AD" clId="Web-{EE2645FD-8974-4CA7-954E-FED9248EF0B5}"/>
    <pc:docChg chg="modSld">
      <pc:chgData name="20BCE10751" userId="S::lalit.sharma2020@vitbhopal.ac.in::8e7bde01-4b4e-4c91-91a5-8153e5a63d19" providerId="AD" clId="Web-{EE2645FD-8974-4CA7-954E-FED9248EF0B5}" dt="2022-08-16T04:05:01.922" v="2" actId="1076"/>
      <pc:docMkLst>
        <pc:docMk/>
      </pc:docMkLst>
      <pc:sldChg chg="modSp">
        <pc:chgData name="20BCE10751" userId="S::lalit.sharma2020@vitbhopal.ac.in::8e7bde01-4b4e-4c91-91a5-8153e5a63d19" providerId="AD" clId="Web-{EE2645FD-8974-4CA7-954E-FED9248EF0B5}" dt="2022-08-16T04:05:01.922" v="2" actId="1076"/>
        <pc:sldMkLst>
          <pc:docMk/>
          <pc:sldMk cId="3979365693" sldId="336"/>
        </pc:sldMkLst>
        <pc:spChg chg="mod">
          <ac:chgData name="20BCE10751" userId="S::lalit.sharma2020@vitbhopal.ac.in::8e7bde01-4b4e-4c91-91a5-8153e5a63d19" providerId="AD" clId="Web-{EE2645FD-8974-4CA7-954E-FED9248EF0B5}" dt="2022-08-16T04:05:01.844" v="1" actId="1076"/>
          <ac:spMkLst>
            <pc:docMk/>
            <pc:sldMk cId="3979365693" sldId="336"/>
            <ac:spMk id="3" creationId="{F231339E-287F-EA0B-B8B2-807470C8977A}"/>
          </ac:spMkLst>
        </pc:spChg>
        <pc:spChg chg="mod">
          <ac:chgData name="20BCE10751" userId="S::lalit.sharma2020@vitbhopal.ac.in::8e7bde01-4b4e-4c91-91a5-8153e5a63d19" providerId="AD" clId="Web-{EE2645FD-8974-4CA7-954E-FED9248EF0B5}" dt="2022-08-16T04:05:01.844" v="0" actId="1076"/>
          <ac:spMkLst>
            <pc:docMk/>
            <pc:sldMk cId="3979365693" sldId="336"/>
            <ac:spMk id="121" creationId="{00000000-0000-0000-0000-000000000000}"/>
          </ac:spMkLst>
        </pc:spChg>
        <pc:picChg chg="mod">
          <ac:chgData name="20BCE10751" userId="S::lalit.sharma2020@vitbhopal.ac.in::8e7bde01-4b4e-4c91-91a5-8153e5a63d19" providerId="AD" clId="Web-{EE2645FD-8974-4CA7-954E-FED9248EF0B5}" dt="2022-08-16T04:05:01.922" v="2" actId="1076"/>
          <ac:picMkLst>
            <pc:docMk/>
            <pc:sldMk cId="3979365693" sldId="336"/>
            <ac:picMk id="5" creationId="{24F9FC6D-7D75-ED87-21CF-D5AC1C0644E3}"/>
          </ac:picMkLst>
        </pc:picChg>
      </pc:sldChg>
    </pc:docChg>
  </pc:docChgLst>
  <pc:docChgLst>
    <pc:chgData name="20BAI10169" userId="S::gargi.dubey2020@vitbhopal.ac.in::137756bc-ff5a-4484-be28-8f6628684092" providerId="AD" clId="Web-{68BB573C-EB4B-49E6-8C0C-29F9DD070EC0}"/>
    <pc:docChg chg="modSld">
      <pc:chgData name="20BAI10169" userId="S::gargi.dubey2020@vitbhopal.ac.in::137756bc-ff5a-4484-be28-8f6628684092" providerId="AD" clId="Web-{68BB573C-EB4B-49E6-8C0C-29F9DD070EC0}" dt="2022-08-15T13:28:25.881" v="0" actId="14100"/>
      <pc:docMkLst>
        <pc:docMk/>
      </pc:docMkLst>
      <pc:sldChg chg="modSp">
        <pc:chgData name="20BAI10169" userId="S::gargi.dubey2020@vitbhopal.ac.in::137756bc-ff5a-4484-be28-8f6628684092" providerId="AD" clId="Web-{68BB573C-EB4B-49E6-8C0C-29F9DD070EC0}" dt="2022-08-15T13:28:25.881" v="0" actId="14100"/>
        <pc:sldMkLst>
          <pc:docMk/>
          <pc:sldMk cId="1324594843" sldId="318"/>
        </pc:sldMkLst>
        <pc:picChg chg="mod">
          <ac:chgData name="20BAI10169" userId="S::gargi.dubey2020@vitbhopal.ac.in::137756bc-ff5a-4484-be28-8f6628684092" providerId="AD" clId="Web-{68BB573C-EB4B-49E6-8C0C-29F9DD070EC0}" dt="2022-08-15T13:28:25.881" v="0" actId="14100"/>
          <ac:picMkLst>
            <pc:docMk/>
            <pc:sldMk cId="1324594843" sldId="318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5619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913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9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4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335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211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939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231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982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88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72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3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511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375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58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67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419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77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318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29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51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538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699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6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36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3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921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414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62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20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3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0366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899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3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28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13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2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3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6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75" y="3795498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654971" y="-410153"/>
            <a:ext cx="2805957" cy="2661973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017770" y="693100"/>
            <a:ext cx="1910145" cy="17012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986735">
            <a:off x="654370" y="3671524"/>
            <a:ext cx="2361497" cy="11609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7283088">
            <a:off x="8001790" y="3285780"/>
            <a:ext cx="1578088" cy="1381267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10155561">
            <a:off x="-945733" y="1047694"/>
            <a:ext cx="3985308" cy="1963944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271725" y="550602"/>
            <a:ext cx="1123676" cy="1157073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363974" y="-139386"/>
            <a:ext cx="2380859" cy="2120450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38350" y="11803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 rot="3886626">
            <a:off x="5504907" y="3800569"/>
            <a:ext cx="2184896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 rot="-10114520">
            <a:off x="6110162" y="-457878"/>
            <a:ext cx="3531172" cy="1733961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891075" y="304795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rot="-1859257">
            <a:off x="7432020" y="368594"/>
            <a:ext cx="1201023" cy="1494418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544275" y="322850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 rot="5400000">
            <a:off x="7272240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85804" y="-380379"/>
            <a:ext cx="2346749" cy="209007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237775" y="436811"/>
            <a:ext cx="1780932" cy="1755838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2736" y="4310518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3">
  <p:cSld name="BLANK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7835213" y="33618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 rot="-5400000" flipH="1">
            <a:off x="161815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 flipH="1">
            <a:off x="6793464" y="-380376"/>
            <a:ext cx="1780528" cy="158578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 flipH="1">
            <a:off x="-544275" y="645938"/>
            <a:ext cx="1566292" cy="1544222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 flipH="1">
            <a:off x="6244184" y="4423655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✘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✗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886415" y="2055620"/>
            <a:ext cx="718369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"/>
              <a:t>Engineering Design </a:t>
            </a:r>
            <a:r>
              <a:rPr lang="en-IN" b="1"/>
              <a:t>DSN2096</a:t>
            </a:r>
            <a:br>
              <a:rPr lang="en-IN" b="1"/>
            </a:br>
            <a:br>
              <a:rPr lang="en-IN" b="1"/>
            </a:br>
            <a:endParaRPr sz="36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/>
              <a:t>Why do we need good design?</a:t>
            </a:r>
          </a:p>
        </p:txBody>
      </p:sp>
    </p:spTree>
    <p:extLst>
      <p:ext uri="{BB962C8B-B14F-4D97-AF65-F5344CB8AC3E}">
        <p14:creationId xmlns:p14="http://schemas.microsoft.com/office/powerpoint/2010/main" val="187735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Design by Nature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2" descr="Image result for tailor bird ne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893134" y="988586"/>
            <a:ext cx="2642191" cy="395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oot bridge meghalay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10" y="1098158"/>
            <a:ext cx="4426966" cy="29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1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2" descr="Image result for bad design can kill you">
            <a:extLst>
              <a:ext uri="{FF2B5EF4-FFF2-40B4-BE49-F238E27FC236}">
                <a16:creationId xmlns:a16="http://schemas.microsoft.com/office/drawing/2014/main" id="{05D65CE8-9D2D-4ED9-921E-04E52472F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0" t="28021" r="19394" b="10808"/>
          <a:stretch/>
        </p:blipFill>
        <p:spPr bwMode="auto">
          <a:xfrm>
            <a:off x="476455" y="1091461"/>
            <a:ext cx="3663631" cy="29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391" y="1091461"/>
            <a:ext cx="3721396" cy="2919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8650" y="4288186"/>
            <a:ext cx="401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/>
              <a:t>Bad/Flawed Design </a:t>
            </a:r>
          </a:p>
        </p:txBody>
      </p:sp>
    </p:spTree>
    <p:extLst>
      <p:ext uri="{BB962C8B-B14F-4D97-AF65-F5344CB8AC3E}">
        <p14:creationId xmlns:p14="http://schemas.microsoft.com/office/powerpoint/2010/main" val="26726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Dieter Rams’ Principles of Good Design 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2595" y="860730"/>
            <a:ext cx="6716233" cy="388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 Light"/>
              <a:buChar char="✘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 Light"/>
              <a:buChar char="✗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00B050"/>
                </a:solidFill>
              </a:rPr>
              <a:t>Innovative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</a:t>
            </a:r>
            <a:r>
              <a:rPr lang="en-IN" b="1">
                <a:solidFill>
                  <a:srgbClr val="C00000"/>
                </a:solidFill>
              </a:rPr>
              <a:t>Makes a Product Useful</a:t>
            </a:r>
            <a:r>
              <a:rPr lang="en-IN" b="1"/>
              <a:t>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00B050"/>
                </a:solidFill>
              </a:rPr>
              <a:t>Aesthetic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</a:t>
            </a:r>
            <a:r>
              <a:rPr lang="en-IN" b="1">
                <a:solidFill>
                  <a:srgbClr val="C00000"/>
                </a:solidFill>
              </a:rPr>
              <a:t>Makes A Product Understandable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00B050"/>
                </a:solidFill>
              </a:rPr>
              <a:t>Unobtrusive</a:t>
            </a:r>
            <a:r>
              <a:rPr lang="en-IN" b="1"/>
              <a:t>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C00000"/>
                </a:solidFill>
              </a:rPr>
              <a:t>Honest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00B050"/>
                </a:solidFill>
              </a:rPr>
              <a:t>Long-lasting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C00000"/>
                </a:solidFill>
              </a:rPr>
              <a:t>Thorough Down to the Last Detail</a:t>
            </a:r>
            <a:r>
              <a:rPr lang="en-IN" b="1"/>
              <a:t>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</a:t>
            </a:r>
            <a:r>
              <a:rPr lang="en-IN" b="1">
                <a:solidFill>
                  <a:srgbClr val="00B050"/>
                </a:solidFill>
              </a:rPr>
              <a:t>Environmentally Friendly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IN"/>
              <a:t>Good Design Is as </a:t>
            </a:r>
            <a:r>
              <a:rPr lang="en-IN" b="1">
                <a:solidFill>
                  <a:srgbClr val="C00000"/>
                </a:solidFill>
              </a:rPr>
              <a:t>Little Design as Possible</a:t>
            </a:r>
          </a:p>
        </p:txBody>
      </p:sp>
    </p:spTree>
    <p:extLst>
      <p:ext uri="{BB962C8B-B14F-4D97-AF65-F5344CB8AC3E}">
        <p14:creationId xmlns:p14="http://schemas.microsoft.com/office/powerpoint/2010/main" val="83625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Engineering Design Process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2" y="1078205"/>
            <a:ext cx="4520681" cy="38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4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Engineering Design Process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43830-05A4-DBE1-1BFA-9B3FEC68A54E}"/>
              </a:ext>
            </a:extLst>
          </p:cNvPr>
          <p:cNvSpPr txBox="1"/>
          <p:nvPr/>
        </p:nvSpPr>
        <p:spPr>
          <a:xfrm>
            <a:off x="352213" y="1700853"/>
            <a:ext cx="82160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Engineering design is 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method that engineers use to identify and solve problems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It has been described and mapped out in many ways, but all descriptions include some common attributes: Engineering design is a process. This powerful approach to problem solving is flexible enough to work in almost any situation.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24E32-98AF-F242-F0CE-511E7B6FA0B5}"/>
              </a:ext>
            </a:extLst>
          </p:cNvPr>
          <p:cNvSpPr txBox="1"/>
          <p:nvPr/>
        </p:nvSpPr>
        <p:spPr>
          <a:xfrm>
            <a:off x="386080" y="201712"/>
            <a:ext cx="528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4505C"/>
                </a:solidFill>
                <a:effectLst/>
                <a:latin typeface="Open Sans" panose="020B0606030504020204" pitchFamily="34" charset="0"/>
              </a:rPr>
              <a:t>Engineering Design Cycle: True or False Activity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51C62-6689-7E27-7DDB-6CE3E2785154}"/>
              </a:ext>
            </a:extLst>
          </p:cNvPr>
          <p:cNvSpPr txBox="1"/>
          <p:nvPr/>
        </p:nvSpPr>
        <p:spPr>
          <a:xfrm>
            <a:off x="487679" y="660085"/>
            <a:ext cx="66175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This activity will help you assess your knowledge of the steps in the engineering design of a product.</a:t>
            </a:r>
          </a:p>
          <a:p>
            <a:endParaRPr lang="en-IN"/>
          </a:p>
          <a:p>
            <a:r>
              <a:rPr lang="en-IN" b="1"/>
              <a:t>Directions</a:t>
            </a:r>
          </a:p>
          <a:p>
            <a:r>
              <a:rPr lang="en-IN"/>
              <a:t>Based on the given scenario, determine whether the following statements are true or false. To do this, print or copy this page on a blank paper and underline or circle the answer.</a:t>
            </a:r>
          </a:p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8E70B-81E9-334A-04B5-9B8ED1FE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41" y="2251695"/>
            <a:ext cx="3436918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18282-F15F-F60F-1BA4-5D5169714DD4}"/>
              </a:ext>
            </a:extLst>
          </p:cNvPr>
          <p:cNvSpPr txBox="1"/>
          <p:nvPr/>
        </p:nvSpPr>
        <p:spPr>
          <a:xfrm>
            <a:off x="182449" y="867504"/>
            <a:ext cx="7782560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1. The steps that Chris and his colleagues would undertake to solve their problem are called the engineering design cycle.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2. They should determine whether the problem originated from the laser's antiquity or its damaged cooling system.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3. Once they've identified the problem, the next step would be to brainstorm for solutions.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4. A brainstorming process produces a vast array of ideas and draws links between them to find potential solutions.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5. Placing an aluminium slab under the laser equipment is not a possible solution.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6. From the possible solutions, their team should decide which solution to develop.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7. A prototype that works with some minor setbacks needs no redesigning.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8. Their team decides to make an external fan using readily-available materials to serve as the final model.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9. Chris may continue the step-by-step design process until the problem is officially solved.</a:t>
            </a:r>
          </a:p>
          <a:p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True | False 10. If they decide to redesign the prototype, they should consider brainstorming all over again.</a:t>
            </a:r>
          </a:p>
        </p:txBody>
      </p:sp>
    </p:spTree>
    <p:extLst>
      <p:ext uri="{BB962C8B-B14F-4D97-AF65-F5344CB8AC3E}">
        <p14:creationId xmlns:p14="http://schemas.microsoft.com/office/powerpoint/2010/main" val="120715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18282-F15F-F60F-1BA4-5D5169714DD4}"/>
              </a:ext>
            </a:extLst>
          </p:cNvPr>
          <p:cNvSpPr txBox="1"/>
          <p:nvPr/>
        </p:nvSpPr>
        <p:spPr>
          <a:xfrm>
            <a:off x="229861" y="502534"/>
            <a:ext cx="79455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>
                <a:solidFill>
                  <a:srgbClr val="245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 Key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False, because the correct statement is: Once they've identified the problem, the next step would be to look for existing solutions.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False, because the correct statement is: Placing an aluminum slab under the laser equipment could be a possible solution.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False, because the correct statement is: A prototype that works with some minor setbacks needs redesigning.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False, because the correct statement is: Their team decides to make an external fan using readily-available materials to serve as the prototype.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83125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Problem Formulation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26928" y="976333"/>
            <a:ext cx="7298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FF0000"/>
                </a:solidFill>
              </a:rPr>
              <a:t>Recognizing the Need:</a:t>
            </a:r>
          </a:p>
          <a:p>
            <a:endParaRPr lang="en-IN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/>
              <a:t>Identify the Client:</a:t>
            </a:r>
          </a:p>
          <a:p>
            <a:pPr lvl="5"/>
            <a:r>
              <a:rPr lang="en-IN" sz="1200"/>
              <a:t>		Do we know who this is</a:t>
            </a:r>
          </a:p>
          <a:p>
            <a:pPr lvl="5"/>
            <a:r>
              <a:rPr lang="en-IN" sz="1200"/>
              <a:t>		Do they know what their “need” is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IN" b="1"/>
              <a:t>Gathering the Client Needs:</a:t>
            </a:r>
          </a:p>
          <a:p>
            <a:pPr lvl="6"/>
            <a:r>
              <a:rPr lang="en-IN" sz="1200"/>
              <a:t>		Interviews</a:t>
            </a:r>
          </a:p>
          <a:p>
            <a:pPr lvl="6"/>
            <a:r>
              <a:rPr lang="en-IN" sz="1200"/>
              <a:t>		Questionnaires</a:t>
            </a:r>
          </a:p>
          <a:p>
            <a:pPr lvl="6"/>
            <a:r>
              <a:rPr lang="en-IN" sz="1200"/>
              <a:t>		Focus Group</a:t>
            </a:r>
          </a:p>
          <a:p>
            <a:pPr lvl="6"/>
            <a:r>
              <a:rPr lang="en-IN" sz="1200"/>
              <a:t>		Be the customer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IN" b="1"/>
              <a:t>Recognizing the Need:</a:t>
            </a:r>
          </a:p>
          <a:p>
            <a:pPr lvl="8"/>
            <a:r>
              <a:rPr lang="en-IN" sz="1200" b="1"/>
              <a:t>		Rules for interacting with the client:</a:t>
            </a:r>
          </a:p>
          <a:p>
            <a:pPr lvl="8"/>
            <a:r>
              <a:rPr lang="en-IN" sz="1200" b="1"/>
              <a:t>					</a:t>
            </a:r>
            <a:r>
              <a:rPr lang="en-IN" sz="1200"/>
              <a:t>1. Keep a broad perspective</a:t>
            </a:r>
          </a:p>
          <a:p>
            <a:pPr lvl="8"/>
            <a:r>
              <a:rPr lang="en-IN" sz="1200"/>
              <a:t>					2. The client may pose a Potential 					Solution and not their original 					need. Hence, as a designer, you 					may lose scope of that need and 					head in the wrong direction from 					the start.</a:t>
            </a:r>
          </a:p>
          <a:p>
            <a:pPr lvl="8"/>
            <a:r>
              <a:rPr lang="en-IN" sz="1200"/>
              <a:t>					3. Always ask why when someone 					says “I need”</a:t>
            </a:r>
          </a:p>
        </p:txBody>
      </p:sp>
    </p:spTree>
    <p:extLst>
      <p:ext uri="{BB962C8B-B14F-4D97-AF65-F5344CB8AC3E}">
        <p14:creationId xmlns:p14="http://schemas.microsoft.com/office/powerpoint/2010/main" val="367820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222958-29FF-4FCB-B27E-E2541E0E8A4E}"/>
              </a:ext>
            </a:extLst>
          </p:cNvPr>
          <p:cNvSpPr txBox="1">
            <a:spLocks/>
          </p:cNvSpPr>
          <p:nvPr/>
        </p:nvSpPr>
        <p:spPr>
          <a:xfrm>
            <a:off x="429288" y="988319"/>
            <a:ext cx="7343112" cy="3761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Introduction to Engineering design process: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Design History; Dieter Rams Principles of Good Design; Overview of Engineering Design Process: Problem Formulation, Concept generation, Project Planning and Design Making; Human Centred Design (HCD);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Design Thinking for Innovation: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Design Thinking as </a:t>
            </a:r>
            <a:r>
              <a:rPr kumimoji="0" lang="en-IN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Mindset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, Process and Toolbox., Enhancing Design Thinking Through, Empathy, Interviewing, Questioning &amp; Brainstorming, Tools for Design Thinking: Mind Mapping, Innovation Flowchart – Question ladder – SCAMPER (for products) Journey Mapping, Task analysis grid (for services)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Engineering Design Approaches: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Professional and societal Context of Design; Different types of design – Conceptual, Embodiment designs and Detailed designs – Identification and Specifications, Standards and codes, Design Features – Design for Aesthetics, Production, Standards, Minimum risk, Ease of maintenance, Quality, Minimum cost and Optimum Design, Service Design - People - Asserts - policies - culture. Iterative process - Exploration - Creation - Reflection - Implementation.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103781" y="75070"/>
            <a:ext cx="6711900" cy="3313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Problem Formulation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2B5CE-AFBC-5BDF-E2E5-E98B9F09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9" y="527898"/>
            <a:ext cx="6651554" cy="44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2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1B4B9-318E-3CBD-AB48-D324BE93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7" y="0"/>
            <a:ext cx="71980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3131F-48D0-BB86-2EF1-36EF3A2C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93" y="0"/>
            <a:ext cx="67086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C1EB1-F86F-ADBE-1537-4F1E3ABB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07" y="12290"/>
            <a:ext cx="72745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167F3-D140-4832-DF63-5612FBE7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4" y="117897"/>
            <a:ext cx="7285351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3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F88E3-F490-F171-C984-0AEC0D56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79" y="500054"/>
            <a:ext cx="647756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27AA2-A63E-3E44-527A-DE78D013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2184C-37C6-7AE0-C164-01FF51B0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5" y="323655"/>
            <a:ext cx="7491109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5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27AA2-A63E-3E44-527A-DE78D013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A80A5-F6FF-83DB-1518-DBF67D03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0" y="437965"/>
            <a:ext cx="568501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345390" y="489119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1" y="1144514"/>
            <a:ext cx="6711900" cy="623100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FC6D-7D75-ED87-21CF-D5AC1C06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31" y="475167"/>
            <a:ext cx="65613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5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7C8E7-0223-15E0-72E9-B2AA048C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5" y="543417"/>
            <a:ext cx="6763867" cy="40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222958-29FF-4FCB-B27E-E2541E0E8A4E}"/>
              </a:ext>
            </a:extLst>
          </p:cNvPr>
          <p:cNvSpPr txBox="1">
            <a:spLocks/>
          </p:cNvSpPr>
          <p:nvPr/>
        </p:nvSpPr>
        <p:spPr>
          <a:xfrm>
            <a:off x="429288" y="988319"/>
            <a:ext cx="7343112" cy="3761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b="1">
                <a:solidFill>
                  <a:srgbClr val="000000"/>
                </a:solidFill>
              </a:rPr>
              <a:t>Usability &amp; Reliability: </a:t>
            </a:r>
            <a:r>
              <a:rPr lang="en-IN" sz="1400">
                <a:solidFill>
                  <a:srgbClr val="000000"/>
                </a:solidFill>
              </a:rPr>
              <a:t> Usability – User requirement; User experience; Usability testing; Customer Co-creation; </a:t>
            </a:r>
            <a:r>
              <a:rPr lang="en-IN" sz="1400" b="1">
                <a:solidFill>
                  <a:srgbClr val="000000"/>
                </a:solidFill>
              </a:rPr>
              <a:t>Reliability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00"/>
                </a:solidFill>
              </a:rPr>
              <a:t>&amp; Safety:</a:t>
            </a:r>
            <a:r>
              <a:rPr lang="en-IN" sz="1400">
                <a:solidFill>
                  <a:srgbClr val="000000"/>
                </a:solidFill>
              </a:rPr>
              <a:t> Human and equipment, safety, Risk analysis, and security, System reliability; </a:t>
            </a:r>
            <a:r>
              <a:rPr lang="en-IN" sz="1400" b="1">
                <a:solidFill>
                  <a:srgbClr val="000000"/>
                </a:solidFill>
              </a:rPr>
              <a:t>Use of e-engineering</a:t>
            </a:r>
            <a:r>
              <a:rPr lang="en-IN" sz="1400">
                <a:solidFill>
                  <a:srgbClr val="000000"/>
                </a:solidFill>
              </a:rPr>
              <a:t>: Modelling, Simulation and Verification. </a:t>
            </a:r>
          </a:p>
          <a:p>
            <a:pPr algn="just"/>
            <a:r>
              <a:rPr lang="en-IN" sz="1400" b="1">
                <a:solidFill>
                  <a:srgbClr val="000000"/>
                </a:solidFill>
              </a:rPr>
              <a:t>Prototyping and Visualization: </a:t>
            </a:r>
            <a:r>
              <a:rPr lang="en-IN" sz="1400">
                <a:solidFill>
                  <a:srgbClr val="000000"/>
                </a:solidFill>
              </a:rPr>
              <a:t>Design Cycle Model, Metaphor method: Theory and methodology of concept generation, Blend method &amp; Thematic Method. Conceptual Design &amp; Design capability and sociality. Prototyping &amp; Visualization Design Tools – E-tools</a:t>
            </a:r>
          </a:p>
          <a:p>
            <a:pPr algn="just"/>
            <a:r>
              <a:rPr lang="en-IN" sz="1400" b="1">
                <a:solidFill>
                  <a:srgbClr val="000000"/>
                </a:solidFill>
              </a:rPr>
              <a:t>Sustainable Design: </a:t>
            </a:r>
            <a:r>
              <a:rPr lang="en-IN" sz="1400">
                <a:solidFill>
                  <a:srgbClr val="000000"/>
                </a:solidFill>
              </a:rPr>
              <a:t>Concepts of sustainable development, Sustainable design principles - Design for Environment; Life Cycle Assessment; Models of sustainable design- </a:t>
            </a:r>
            <a:r>
              <a:rPr lang="en-IN" sz="1400" err="1">
                <a:solidFill>
                  <a:srgbClr val="000000"/>
                </a:solidFill>
              </a:rPr>
              <a:t>Biomimicry</a:t>
            </a:r>
            <a:r>
              <a:rPr lang="en-IN" sz="1400">
                <a:solidFill>
                  <a:srgbClr val="000000"/>
                </a:solidFill>
              </a:rPr>
              <a:t>, Eco Design, Recycling; Social Innovation</a:t>
            </a:r>
          </a:p>
          <a:p>
            <a:pPr algn="just"/>
            <a:r>
              <a:rPr lang="en-IN" sz="1400" b="1">
                <a:solidFill>
                  <a:srgbClr val="000000"/>
                </a:solidFill>
              </a:rPr>
              <a:t>Communication: </a:t>
            </a:r>
            <a:r>
              <a:rPr lang="en-IN" sz="1400">
                <a:solidFill>
                  <a:srgbClr val="000000"/>
                </a:solidFill>
              </a:rPr>
              <a:t>Articulating design ideas: Storytelling;  Sketching &amp; Dynamic Diagrams; K Scripts </a:t>
            </a:r>
          </a:p>
        </p:txBody>
      </p:sp>
    </p:spTree>
    <p:extLst>
      <p:ext uri="{BB962C8B-B14F-4D97-AF65-F5344CB8AC3E}">
        <p14:creationId xmlns:p14="http://schemas.microsoft.com/office/powerpoint/2010/main" val="266388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7A513-49BD-3F55-349E-0A8C1196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43" y="430344"/>
            <a:ext cx="6454699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7403-6D2C-1CA6-6D6C-F3FB246E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33" y="1910847"/>
            <a:ext cx="6226080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C30B-3B5F-A4C0-2209-146AEA22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53" y="281741"/>
            <a:ext cx="615749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4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7FD9-2255-E1AB-84ED-C309AE39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89" y="247448"/>
            <a:ext cx="6721422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6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3DB5D-C285-CAEF-E33F-31B503DF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29" y="399862"/>
            <a:ext cx="6469941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50FC8-3EB6-B148-2A0E-DB27C3CD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96" y="27308"/>
            <a:ext cx="679000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8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339E-287F-EA0B-B8B2-807470C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CE1A2-DC45-827D-5F12-D133D79B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31" y="7398"/>
            <a:ext cx="7353937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A seven-step model of project work.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9" t="15720" r="29722" b="21032"/>
          <a:stretch/>
        </p:blipFill>
        <p:spPr bwMode="auto">
          <a:xfrm>
            <a:off x="1010094" y="884507"/>
            <a:ext cx="5826641" cy="406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53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6025" y="380583"/>
            <a:ext cx="6711900" cy="623100"/>
          </a:xfrm>
        </p:spPr>
        <p:txBody>
          <a:bodyPr/>
          <a:lstStyle/>
          <a:p>
            <a:pPr algn="ctr"/>
            <a:r>
              <a:rPr lang="en-GB" sz="3000"/>
              <a:t>Project Planning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16025" y="1863125"/>
            <a:ext cx="6857932" cy="3062700"/>
          </a:xfrm>
        </p:spPr>
        <p:txBody>
          <a:bodyPr/>
          <a:lstStyle/>
          <a:p>
            <a:r>
              <a:rPr lang="en-GB">
                <a:solidFill>
                  <a:srgbClr val="24292D"/>
                </a:solidFill>
                <a:latin typeface="Open Sans" panose="020B0604020202020204" charset="0"/>
              </a:rPr>
              <a:t>Project planning is the process of defining your objectives and scope, your goals and milestones (deliverables), and assigning tasks and budgetary resources for each step.</a:t>
            </a:r>
          </a:p>
          <a:p>
            <a:endParaRPr lang="en-GB">
              <a:solidFill>
                <a:srgbClr val="24292D"/>
              </a:solidFill>
              <a:latin typeface="Open Sans" panose="020B0604020202020204" charset="0"/>
            </a:endParaRPr>
          </a:p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847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6025" y="380583"/>
            <a:ext cx="6711900" cy="623100"/>
          </a:xfrm>
        </p:spPr>
        <p:txBody>
          <a:bodyPr/>
          <a:lstStyle/>
          <a:p>
            <a:pPr algn="ctr"/>
            <a:r>
              <a:rPr lang="en-GB" sz="3000"/>
              <a:t>Project Planning: 7 Keys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16025" y="1863125"/>
            <a:ext cx="6857932" cy="3062700"/>
          </a:xfrm>
        </p:spPr>
        <p:txBody>
          <a:bodyPr/>
          <a:lstStyle/>
          <a:p>
            <a:r>
              <a:rPr lang="en-GB" b="1"/>
              <a:t>Think of your plan as a roadmap for stakeholders</a:t>
            </a:r>
          </a:p>
          <a:p>
            <a:r>
              <a:rPr lang="en-GB" b="1"/>
              <a:t>Break the project into a list of deliverables</a:t>
            </a:r>
          </a:p>
          <a:p>
            <a:r>
              <a:rPr lang="en-GB" b="1"/>
              <a:t>Talk to your team</a:t>
            </a:r>
          </a:p>
          <a:p>
            <a:r>
              <a:rPr lang="en-GB" b="1"/>
              <a:t>Identify risks</a:t>
            </a:r>
          </a:p>
          <a:p>
            <a:r>
              <a:rPr lang="en-GB" b="1"/>
              <a:t>Create a budget</a:t>
            </a:r>
          </a:p>
          <a:p>
            <a:r>
              <a:rPr lang="en-GB" b="1"/>
              <a:t>Add milestones</a:t>
            </a:r>
          </a:p>
          <a:p>
            <a:r>
              <a:rPr lang="en-GB" b="1"/>
              <a:t>Set progress reporting guidelines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6741268" y="3073940"/>
            <a:ext cx="2130358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/>
              <a:t>S: Specific</a:t>
            </a:r>
          </a:p>
          <a:p>
            <a:r>
              <a:rPr lang="en-GB" sz="1600"/>
              <a:t>M: Measurable</a:t>
            </a:r>
          </a:p>
          <a:p>
            <a:r>
              <a:rPr lang="en-GB" sz="1600"/>
              <a:t>A: Acceptable</a:t>
            </a:r>
          </a:p>
          <a:p>
            <a:r>
              <a:rPr lang="en-GB" sz="1600"/>
              <a:t>R: Realistic</a:t>
            </a:r>
          </a:p>
          <a:p>
            <a:r>
              <a:rPr lang="en-GB" sz="1600"/>
              <a:t>T: Time Based</a:t>
            </a:r>
          </a:p>
        </p:txBody>
      </p:sp>
    </p:spTree>
    <p:extLst>
      <p:ext uri="{BB962C8B-B14F-4D97-AF65-F5344CB8AC3E}">
        <p14:creationId xmlns:p14="http://schemas.microsoft.com/office/powerpoint/2010/main" val="108692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and resources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26928" y="1222744"/>
            <a:ext cx="70454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fontAlgn="t">
              <a:buNone/>
            </a:pPr>
            <a:r>
              <a:rPr lang="en-IN" b="1"/>
              <a:t>TEXT BOOKS:</a:t>
            </a:r>
          </a:p>
          <a:p>
            <a:pPr marL="342900" indent="-342900" algn="just" fontAlgn="t">
              <a:buAutoNum type="arabicPeriod"/>
            </a:pPr>
            <a:r>
              <a:rPr lang="en-IN" sz="1600">
                <a:solidFill>
                  <a:srgbClr val="C00000"/>
                </a:solidFill>
              </a:rPr>
              <a:t>Huge Jack, “Engineering Design, Planning, and Management” Academic Press, 2013. </a:t>
            </a:r>
          </a:p>
          <a:p>
            <a:pPr marL="342900" indent="-342900" algn="just" fontAlgn="t">
              <a:buAutoNum type="arabicPeriod"/>
            </a:pPr>
            <a:r>
              <a:rPr lang="en-IN" sz="1600">
                <a:solidFill>
                  <a:srgbClr val="C00000"/>
                </a:solidFill>
              </a:rPr>
              <a:t> Gerhard </a:t>
            </a:r>
            <a:r>
              <a:rPr lang="en-IN" sz="1600" err="1">
                <a:solidFill>
                  <a:srgbClr val="C00000"/>
                </a:solidFill>
              </a:rPr>
              <a:t>Pahl</a:t>
            </a:r>
            <a:r>
              <a:rPr lang="en-IN" sz="1600">
                <a:solidFill>
                  <a:srgbClr val="C00000"/>
                </a:solidFill>
              </a:rPr>
              <a:t>, Wolfgang </a:t>
            </a:r>
            <a:r>
              <a:rPr lang="en-IN" sz="1600" err="1">
                <a:solidFill>
                  <a:srgbClr val="C00000"/>
                </a:solidFill>
              </a:rPr>
              <a:t>Beitz</a:t>
            </a:r>
            <a:r>
              <a:rPr lang="en-IN" sz="1600">
                <a:solidFill>
                  <a:srgbClr val="C00000"/>
                </a:solidFill>
              </a:rPr>
              <a:t> “Engineering Design: A Systematic Approach” 2014.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208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1026" name="Picture 2" descr="importance of project management p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3" y="1368840"/>
            <a:ext cx="762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3200" b="1"/>
              <a:t>Concept Generation Process</a:t>
            </a:r>
            <a:endParaRPr sz="32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4" y="1103195"/>
            <a:ext cx="6752516" cy="32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30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2800"/>
              <a:t>Project Planning &amp; Management</a:t>
            </a:r>
            <a:endParaRPr sz="28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03113" y="1199034"/>
            <a:ext cx="7305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>
                <a:latin typeface="TimesLTStd-Roman"/>
              </a:rPr>
              <a:t>The project manager is responsible for creating, tracking, and revising the plan. However, the process of planning should include multiple groups and people, typically called stakeholders, or sometimes the audience.</a:t>
            </a:r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603113" y="2276002"/>
            <a:ext cx="7480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/>
              <a:t>The planning process has multiple steps including</a:t>
            </a:r>
          </a:p>
          <a:p>
            <a:pPr algn="just"/>
            <a:r>
              <a:rPr lang="en-IN"/>
              <a:t>(1) </a:t>
            </a:r>
            <a:r>
              <a:rPr lang="en-IN">
                <a:solidFill>
                  <a:srgbClr val="FF0000"/>
                </a:solidFill>
              </a:rPr>
              <a:t>Breaking the project into a set of tasks</a:t>
            </a:r>
            <a:r>
              <a:rPr lang="en-IN"/>
              <a:t>,</a:t>
            </a:r>
          </a:p>
          <a:p>
            <a:pPr algn="just"/>
            <a:r>
              <a:rPr lang="en-IN"/>
              <a:t>(2) </a:t>
            </a:r>
            <a:r>
              <a:rPr lang="en-IN">
                <a:solidFill>
                  <a:srgbClr val="FF0000"/>
                </a:solidFill>
              </a:rPr>
              <a:t>Developing a list of approvals and milestones, </a:t>
            </a:r>
          </a:p>
          <a:p>
            <a:pPr algn="just"/>
            <a:r>
              <a:rPr lang="en-IN"/>
              <a:t>(3) </a:t>
            </a:r>
            <a:r>
              <a:rPr lang="en-IN">
                <a:solidFill>
                  <a:srgbClr val="FF0000"/>
                </a:solidFill>
              </a:rPr>
              <a:t>Itemizing required resources,</a:t>
            </a:r>
          </a:p>
          <a:p>
            <a:pPr algn="just"/>
            <a:r>
              <a:rPr lang="en-IN"/>
              <a:t>(4) </a:t>
            </a:r>
            <a:r>
              <a:rPr lang="en-IN">
                <a:solidFill>
                  <a:srgbClr val="FF0000"/>
                </a:solidFill>
              </a:rPr>
              <a:t>Checking the plan for consistency. </a:t>
            </a:r>
          </a:p>
          <a:p>
            <a:pPr algn="just"/>
            <a:endParaRPr lang="en-IN"/>
          </a:p>
          <a:p>
            <a:pPr algn="just"/>
            <a:r>
              <a:rPr lang="en-IN"/>
              <a:t>The plan often includes a schedule for tasks and time, a budget for money,</a:t>
            </a:r>
          </a:p>
          <a:p>
            <a:pPr algn="just"/>
            <a:r>
              <a:rPr lang="en-IN"/>
              <a:t>and a communication list.</a:t>
            </a:r>
          </a:p>
        </p:txBody>
      </p:sp>
    </p:spTree>
    <p:extLst>
      <p:ext uri="{BB962C8B-B14F-4D97-AF65-F5344CB8AC3E}">
        <p14:creationId xmlns:p14="http://schemas.microsoft.com/office/powerpoint/2010/main" val="562760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Centred Design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D1B0E-7C8D-707E-CEFD-043F72A25831}"/>
              </a:ext>
            </a:extLst>
          </p:cNvPr>
          <p:cNvSpPr txBox="1"/>
          <p:nvPr/>
        </p:nvSpPr>
        <p:spPr>
          <a:xfrm>
            <a:off x="338667" y="1137919"/>
            <a:ext cx="776447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b="0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 Centered Engineering Design (HCED) is concerned with the interactive, iterative, and creative problem solving and/or product and system development by </a:t>
            </a:r>
            <a:r>
              <a:rPr lang="en-US" sz="1600" b="1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empathy with the customer</a:t>
            </a:r>
            <a:r>
              <a:rPr lang="en-US" sz="1600" b="0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better understand their needs.   </a:t>
            </a:r>
          </a:p>
          <a:p>
            <a:pPr algn="just">
              <a:spcBef>
                <a:spcPts val="1200"/>
              </a:spcBef>
            </a:pPr>
            <a:r>
              <a:rPr lang="en-US" sz="1600" b="0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human centered design approach is widely being adopted by different industries, including automotive, aerospace, healthcare, information technology, software, consumer electronics, e-commerce, and digital marketing. </a:t>
            </a:r>
          </a:p>
          <a:p>
            <a:pPr algn="just">
              <a:spcBef>
                <a:spcPts val="1200"/>
              </a:spcBef>
            </a:pPr>
            <a:r>
              <a:rPr lang="en-US" sz="1600" b="0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industries are actively looking for design professionals with the technical background who can research, identify, translate and document user needs; generate creative product/process design ideas that address user requirements; and implement and evaluate the usability of products or services in a scientific way. </a:t>
            </a:r>
          </a:p>
          <a:p>
            <a:pPr algn="just">
              <a:spcBef>
                <a:spcPts val="1200"/>
              </a:spcBef>
            </a:pPr>
            <a:r>
              <a:rPr lang="en-US" sz="1600" b="0" i="0">
                <a:solidFill>
                  <a:srgbClr val="1315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 Centered Engineering Design is an interdisciplinary and inclusive field of study that bridges engineering design, art design, social sciences and business principles. 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93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/>
          <p:nvPr/>
        </p:nvSpPr>
        <p:spPr>
          <a:xfrm>
            <a:off x="4235751" y="11776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4294967295"/>
          </p:nvPr>
        </p:nvSpPr>
        <p:spPr>
          <a:xfrm>
            <a:off x="1049175" y="1265775"/>
            <a:ext cx="3590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43" name="Google Shape;343;p36"/>
          <p:cNvSpPr/>
          <p:nvPr/>
        </p:nvSpPr>
        <p:spPr>
          <a:xfrm>
            <a:off x="5107580" y="2019766"/>
            <a:ext cx="1195248" cy="110395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/>
              <a:t>Let’s start with some problems</a:t>
            </a:r>
          </a:p>
        </p:txBody>
      </p:sp>
    </p:spTree>
    <p:extLst>
      <p:ext uri="{BB962C8B-B14F-4D97-AF65-F5344CB8AC3E}">
        <p14:creationId xmlns:p14="http://schemas.microsoft.com/office/powerpoint/2010/main" val="217245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IN" sz="3600" b="1"/>
              <a:t>Challenger Disaster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20" y="1145413"/>
            <a:ext cx="4805916" cy="36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Tacoma Bridge Collapse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 descr="Image result for tacoma bridge colla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47" y="1473741"/>
            <a:ext cx="6172392" cy="2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0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3200" b="1"/>
              <a:t>Collapse of The Quebec Bridge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97" y="1287722"/>
            <a:ext cx="5499691" cy="33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6928" y="237630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Bhopal Gas Tragedy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28" y="914651"/>
            <a:ext cx="6134632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35015"/>
      </p:ext>
    </p:extLst>
  </p:cSld>
  <p:clrMapOvr>
    <a:masterClrMapping/>
  </p:clrMapOvr>
</p:sld>
</file>

<file path=ppt/theme/theme1.xml><?xml version="1.0" encoding="utf-8"?>
<a:theme xmlns:a="http://schemas.openxmlformats.org/drawingml/2006/main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F810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383C2DAFA74140BE40DB4D54CA30C2" ma:contentTypeVersion="8" ma:contentTypeDescription="Create a new document." ma:contentTypeScope="" ma:versionID="c775f242c44b2aa134ee2c7bf64cd0f7">
  <xsd:schema xmlns:xsd="http://www.w3.org/2001/XMLSchema" xmlns:xs="http://www.w3.org/2001/XMLSchema" xmlns:p="http://schemas.microsoft.com/office/2006/metadata/properties" xmlns:ns2="81ccf8aa-fc89-4770-828b-e405b25c825e" xmlns:ns3="8cde8d82-a03d-461f-b436-85f7946edc74" targetNamespace="http://schemas.microsoft.com/office/2006/metadata/properties" ma:root="true" ma:fieldsID="ac2dca705c3d86a0ec575908e0b3d39c" ns2:_="" ns3:_="">
    <xsd:import namespace="81ccf8aa-fc89-4770-828b-e405b25c825e"/>
    <xsd:import namespace="8cde8d82-a03d-461f-b436-85f7946edc7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ccf8aa-fc89-4770-828b-e405b25c825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de8d82-a03d-461f-b436-85f7946edc7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e3762ee-8977-4786-9d30-730ecc65d6c3}" ma:internalName="TaxCatchAll" ma:showField="CatchAllData" ma:web="8cde8d82-a03d-461f-b436-85f7946edc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100553-2ABC-4623-AB80-7920D85B70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AB58DA-396D-4977-AB86-ADB6F53B8F33}">
  <ds:schemaRefs>
    <ds:schemaRef ds:uri="81ccf8aa-fc89-4770-828b-e405b25c825e"/>
    <ds:schemaRef ds:uri="8cde8d82-a03d-461f-b436-85f7946edc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41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Pisanio template</vt:lpstr>
      <vt:lpstr>Engineering Design DSN2096  </vt:lpstr>
      <vt:lpstr>Syllabus</vt:lpstr>
      <vt:lpstr>Syllabus</vt:lpstr>
      <vt:lpstr>Books and resources</vt:lpstr>
      <vt:lpstr>Let’s start with some problems</vt:lpstr>
      <vt:lpstr>Challenger Disaster</vt:lpstr>
      <vt:lpstr>Tacoma Bridge Collapse</vt:lpstr>
      <vt:lpstr>Collapse of The Quebec Bridge</vt:lpstr>
      <vt:lpstr>Bhopal Gas Tragedy</vt:lpstr>
      <vt:lpstr>Why do we need good design?</vt:lpstr>
      <vt:lpstr>Design by Nature</vt:lpstr>
      <vt:lpstr>PowerPoint Presentation</vt:lpstr>
      <vt:lpstr>Dieter Rams’ Principles of Good Design </vt:lpstr>
      <vt:lpstr>Engineering Design Process</vt:lpstr>
      <vt:lpstr>Engineering Design Process</vt:lpstr>
      <vt:lpstr>PowerPoint Presentation</vt:lpstr>
      <vt:lpstr>PowerPoint Presentation</vt:lpstr>
      <vt:lpstr>PowerPoint Presentation</vt:lpstr>
      <vt:lpstr>Problem Formulation</vt:lpstr>
      <vt:lpstr>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seven-step model of project work.</vt:lpstr>
      <vt:lpstr>Project Planning</vt:lpstr>
      <vt:lpstr>Project Planning: 7 Keys</vt:lpstr>
      <vt:lpstr>PowerPoint Presentation</vt:lpstr>
      <vt:lpstr>Concept Generation Process</vt:lpstr>
      <vt:lpstr>Project Planning &amp; Management</vt:lpstr>
      <vt:lpstr>Human Centred Design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Design DSN2096  Dr. Anirban Bhowmick</dc:title>
  <cp:revision>2</cp:revision>
  <dcterms:modified xsi:type="dcterms:W3CDTF">2022-08-16T04:05:03Z</dcterms:modified>
</cp:coreProperties>
</file>